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26" r:id="rId3"/>
    <p:sldId id="325" r:id="rId4"/>
    <p:sldId id="327" r:id="rId5"/>
    <p:sldId id="328" r:id="rId6"/>
    <p:sldId id="329" r:id="rId7"/>
    <p:sldId id="331" r:id="rId8"/>
    <p:sldId id="330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6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77E0F-AC61-5641-A422-819BDE09D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0BB96E-4C93-1746-8940-724F90543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AAAC56-6844-5C42-899E-900FD43FF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F0B3-C7D9-C943-A536-CDACD9010379}" type="datetimeFigureOut">
              <a:rPr kumimoji="1" lang="zh-CN" altLang="en-US" smtClean="0"/>
              <a:t>2019/2/18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7874D1-CCDC-E341-92C3-3A0FCC57E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C005A7-17A3-9247-9FD7-6DC45B901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2691C-192C-1643-A74B-7E7C31FC46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3843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515CC-677C-0C4B-874D-7BFC2A1E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D30402-3BB2-AF4A-BF39-BE7F32F2D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65660E-2682-4342-A144-13712A024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F0B3-C7D9-C943-A536-CDACD9010379}" type="datetimeFigureOut">
              <a:rPr kumimoji="1" lang="zh-CN" altLang="en-US" smtClean="0"/>
              <a:t>2019/2/18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FE6D4C-A7C3-8F4A-B6CC-39C05662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A332E7-3DF4-FC44-B851-302A15A6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2691C-192C-1643-A74B-7E7C31FC46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8153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CE6DC6-CE4F-F140-9E33-A19581933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E10719-8914-AD4A-B556-9AC709AB6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926AF3-A619-9F4E-8858-E96CC860A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F0B3-C7D9-C943-A536-CDACD9010379}" type="datetimeFigureOut">
              <a:rPr kumimoji="1" lang="zh-CN" altLang="en-US" smtClean="0"/>
              <a:t>2019/2/18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31A593-3D5F-2A4C-AA5F-7CDC98857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16B837-B33C-EB4B-B259-EBC92937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2691C-192C-1643-A74B-7E7C31FC46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777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58145-197F-6442-869F-18D56725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B5F481-A657-BC48-9027-311E1BF0A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F16BBC-DF38-884B-AEC3-6DB13D0EB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F0B3-C7D9-C943-A536-CDACD9010379}" type="datetimeFigureOut">
              <a:rPr kumimoji="1" lang="zh-CN" altLang="en-US" smtClean="0"/>
              <a:t>2019/2/18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3063CF-F080-9B4D-84EE-5D36A96D8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EBFE75-1AB9-3C4A-AB4A-0A085CF6F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2691C-192C-1643-A74B-7E7C31FC46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578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7F1FA-F7BE-874D-9AAE-79AE7D7B5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5ED1B6-AB4D-9D41-A099-CBBCD7883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30A50A-8956-B643-A47E-1A6964D3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F0B3-C7D9-C943-A536-CDACD9010379}" type="datetimeFigureOut">
              <a:rPr kumimoji="1" lang="zh-CN" altLang="en-US" smtClean="0"/>
              <a:t>2019/2/18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9511B7-173E-9646-85A8-B88263036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DBE8D5-A4EE-BF42-8442-709BD0CD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2691C-192C-1643-A74B-7E7C31FC46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7625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17B6A-CACE-D44E-A646-9336315AC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BFA3A7-C64A-7C4C-B9A3-D555B2271B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57F0F8-5391-994C-B3E9-641C78340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2A92CE-F493-F148-BA52-519F5AC96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F0B3-C7D9-C943-A536-CDACD9010379}" type="datetimeFigureOut">
              <a:rPr kumimoji="1" lang="zh-CN" altLang="en-US" smtClean="0"/>
              <a:t>2019/2/18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1F0020-A1E8-FB41-BE94-36D99459B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797F52-D119-BD4F-9A28-52D0580D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2691C-192C-1643-A74B-7E7C31FC46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0449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16AC9B-A0C3-E54B-9816-A5529A248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9C0B37-725F-9940-97B3-4CEA863B0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610447-9D13-8A45-96EF-E799CD36B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3EC26D-604F-3D46-8DE0-D0C14C6B9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A189CA-88D6-0048-8D21-2EE9BF9FD6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C713CD-CD21-8B4C-B94D-5315653EA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F0B3-C7D9-C943-A536-CDACD9010379}" type="datetimeFigureOut">
              <a:rPr kumimoji="1" lang="zh-CN" altLang="en-US" smtClean="0"/>
              <a:t>2019/2/18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D233BE6-D59F-5E48-819B-DE872B1D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3E9DEB-1F0F-C141-A269-460665E59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2691C-192C-1643-A74B-7E7C31FC46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635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717D1-82D4-AA45-9A7A-FF52604C5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07E0B1-3EFC-FB4A-8530-ABE18BAA4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F0B3-C7D9-C943-A536-CDACD9010379}" type="datetimeFigureOut">
              <a:rPr kumimoji="1" lang="zh-CN" altLang="en-US" smtClean="0"/>
              <a:t>2019/2/18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74D5F9-777B-C94E-955B-66A2B22C0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7C170D-ED0F-0F49-9B5A-677218BB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2691C-192C-1643-A74B-7E7C31FC46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743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9AF3C2-BEA6-FD43-9AFF-CF4E0F504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F0B3-C7D9-C943-A536-CDACD9010379}" type="datetimeFigureOut">
              <a:rPr kumimoji="1" lang="zh-CN" altLang="en-US" smtClean="0"/>
              <a:t>2019/2/18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34CC13-5F10-B947-88D0-A2A493461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C52CCA-E66A-B842-8EA5-5D8D52C0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2691C-192C-1643-A74B-7E7C31FC46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302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B719D-510C-4148-9E18-5D8137FF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84511E-AF2A-A34A-B7C7-6FA45D5A8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2F77D3-2B41-B640-A4BC-DFCFC0768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4C2D1A-D2B8-AA4C-974B-B9BF7CA92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F0B3-C7D9-C943-A536-CDACD9010379}" type="datetimeFigureOut">
              <a:rPr kumimoji="1" lang="zh-CN" altLang="en-US" smtClean="0"/>
              <a:t>2019/2/18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5BF983-56F7-6941-82A8-BDF93363D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B46A44-1D20-C94D-BB33-E7D8D796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2691C-192C-1643-A74B-7E7C31FC46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7193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24828-6E3C-3F49-B486-878806481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F6438D-2B3C-F041-A927-4DD4F915DF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D9825B-A141-2E46-A9FF-A7F1441FB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4502C2-E9F7-374B-B632-629AAC09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F0B3-C7D9-C943-A536-CDACD9010379}" type="datetimeFigureOut">
              <a:rPr kumimoji="1" lang="zh-CN" altLang="en-US" smtClean="0"/>
              <a:t>2019/2/18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498577-809E-1D43-A1DA-6CFADE009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0C748-1E36-514E-8A96-5114E63E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2691C-192C-1643-A74B-7E7C31FC46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5046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53E68BF-4B64-414F-97AC-9256808C5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C4021B-B606-304E-9007-B1A86EA74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D83A41-65D4-514D-B5B5-68C2A4718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8F0B3-C7D9-C943-A536-CDACD9010379}" type="datetimeFigureOut">
              <a:rPr kumimoji="1" lang="zh-CN" altLang="en-US" smtClean="0"/>
              <a:t>2019/2/18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18DA13-DF4F-BC4C-A2D5-B349F4362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4C23A9-02A5-454F-AD0F-482A286CC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2691C-192C-1643-A74B-7E7C31FC46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4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://ebk.qa.17u.cn/iflightnew#/userLogin" TargetMode="Externa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9.tiff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121919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71"/>
            <a:ext cx="12191996" cy="685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545691" y="2180861"/>
            <a:ext cx="8640959" cy="1728192"/>
          </a:xfrm>
          <a:ln/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6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Private/Ps</a:t>
            </a:r>
            <a:r>
              <a:rPr lang="zh-CN" altLang="en-US" sz="6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子引擎分享</a:t>
            </a:r>
          </a:p>
        </p:txBody>
      </p:sp>
      <p:sp>
        <p:nvSpPr>
          <p:cNvPr id="7" name="TextBox 35"/>
          <p:cNvSpPr>
            <a:spLocks noChangeArrowheads="1"/>
          </p:cNvSpPr>
          <p:nvPr/>
        </p:nvSpPr>
        <p:spPr bwMode="auto">
          <a:xfrm>
            <a:off x="623392" y="4293097"/>
            <a:ext cx="6240693" cy="407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67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国际机票搜索组</a:t>
            </a:r>
            <a:r>
              <a:rPr lang="en-US" altLang="zh-CN" sz="1867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—</a:t>
            </a:r>
            <a:r>
              <a:rPr lang="zh-CN" altLang="en-US" sz="1867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雷升阳</a:t>
            </a:r>
            <a:endParaRPr lang="en-US" altLang="zh-CN" sz="1867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632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ldLvl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74DBD34-6BA2-4C34-AD20-4B03247567A2}"/>
              </a:ext>
            </a:extLst>
          </p:cNvPr>
          <p:cNvSpPr txBox="1">
            <a:spLocks noChangeArrowheads="1"/>
          </p:cNvSpPr>
          <p:nvPr/>
        </p:nvSpPr>
        <p:spPr>
          <a:xfrm>
            <a:off x="47328" y="19650"/>
            <a:ext cx="5952661" cy="721052"/>
          </a:xfrm>
          <a:prstGeom prst="rect">
            <a:avLst/>
          </a:prstGeom>
          <a:ln/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en-US" altLang="zh-CN" sz="2667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70" name="组合 64"/>
          <p:cNvGrpSpPr/>
          <p:nvPr/>
        </p:nvGrpSpPr>
        <p:grpSpPr>
          <a:xfrm>
            <a:off x="220031" y="265"/>
            <a:ext cx="2943961" cy="965988"/>
            <a:chOff x="165023" y="198"/>
            <a:chExt cx="2913953" cy="1001034"/>
          </a:xfrm>
        </p:grpSpPr>
        <p:sp>
          <p:nvSpPr>
            <p:cNvPr id="71" name="文本框 61"/>
            <p:cNvSpPr txBox="1"/>
            <p:nvPr/>
          </p:nvSpPr>
          <p:spPr>
            <a:xfrm>
              <a:off x="1048047" y="342693"/>
              <a:ext cx="2030929" cy="5103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85500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两种政策：</a:t>
              </a:r>
            </a:p>
          </p:txBody>
        </p:sp>
        <p:grpSp>
          <p:nvGrpSpPr>
            <p:cNvPr id="72" name="组合 66"/>
            <p:cNvGrpSpPr/>
            <p:nvPr/>
          </p:nvGrpSpPr>
          <p:grpSpPr>
            <a:xfrm>
              <a:off x="165023" y="198"/>
              <a:ext cx="720041" cy="1001034"/>
              <a:chOff x="165023" y="198"/>
              <a:chExt cx="720041" cy="1001034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311169" y="448147"/>
                <a:ext cx="573895" cy="5530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65023" y="198"/>
                <a:ext cx="538090" cy="838673"/>
              </a:xfrm>
              <a:prstGeom prst="rect">
                <a:avLst/>
              </a:prstGeom>
              <a:solidFill>
                <a:srgbClr val="FF72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组合 10">
            <a:extLst>
              <a:ext uri="{FF2B5EF4-FFF2-40B4-BE49-F238E27FC236}">
                <a16:creationId xmlns:a16="http://schemas.microsoft.com/office/drawing/2014/main" id="{1784257A-7805-1D48-9AE1-6BF958F87EF7}"/>
              </a:ext>
            </a:extLst>
          </p:cNvPr>
          <p:cNvGrpSpPr/>
          <p:nvPr/>
        </p:nvGrpSpPr>
        <p:grpSpPr>
          <a:xfrm>
            <a:off x="456754" y="2468895"/>
            <a:ext cx="2007521" cy="394622"/>
            <a:chOff x="4714799" y="620487"/>
            <a:chExt cx="3109624" cy="436313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68A45E4-9CF3-9849-94A5-1A27FB1722A4}"/>
                </a:ext>
              </a:extLst>
            </p:cNvPr>
            <p:cNvSpPr txBox="1"/>
            <p:nvPr/>
          </p:nvSpPr>
          <p:spPr>
            <a:xfrm>
              <a:off x="4714799" y="620487"/>
              <a:ext cx="3109624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政策页面：</a:t>
              </a:r>
            </a:p>
          </p:txBody>
        </p:sp>
        <p:cxnSp>
          <p:nvCxnSpPr>
            <p:cNvPr id="21" name="PA_直接连接符 30">
              <a:extLst>
                <a:ext uri="{FF2B5EF4-FFF2-40B4-BE49-F238E27FC236}">
                  <a16:creationId xmlns:a16="http://schemas.microsoft.com/office/drawing/2014/main" id="{684BF555-BB55-564F-B526-51E1A61789E9}"/>
                </a:ext>
              </a:extLst>
            </p:cNvPr>
            <p:cNvCxnSpPr>
              <a:cxnSpLocks/>
            </p:cNvCxnSpPr>
            <p:nvPr>
              <p:custDataLst>
                <p:tags r:id="rId2"/>
              </p:custDataLst>
            </p:nvPr>
          </p:nvCxnSpPr>
          <p:spPr>
            <a:xfrm>
              <a:off x="5066621" y="1056800"/>
              <a:ext cx="892323" cy="0"/>
            </a:xfrm>
            <a:prstGeom prst="line">
              <a:avLst/>
            </a:prstGeom>
            <a:ln w="127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CF14BFE-268B-4B4A-87B7-05AF05DE1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115" y="1077087"/>
            <a:ext cx="4363148" cy="4482346"/>
          </a:xfrm>
          <a:prstGeom prst="rect">
            <a:avLst/>
          </a:prstGeom>
        </p:spPr>
      </p:pic>
      <p:grpSp>
        <p:nvGrpSpPr>
          <p:cNvPr id="14" name="组合 10">
            <a:extLst>
              <a:ext uri="{FF2B5EF4-FFF2-40B4-BE49-F238E27FC236}">
                <a16:creationId xmlns:a16="http://schemas.microsoft.com/office/drawing/2014/main" id="{CA520854-E710-E842-A120-F2E088AB4303}"/>
              </a:ext>
            </a:extLst>
          </p:cNvPr>
          <p:cNvGrpSpPr/>
          <p:nvPr/>
        </p:nvGrpSpPr>
        <p:grpSpPr>
          <a:xfrm>
            <a:off x="6196263" y="2523682"/>
            <a:ext cx="2007521" cy="394622"/>
            <a:chOff x="4714799" y="620487"/>
            <a:chExt cx="3109624" cy="436313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2EDC2EF-40D2-5C4F-8A4E-D77A1544D5A3}"/>
                </a:ext>
              </a:extLst>
            </p:cNvPr>
            <p:cNvSpPr txBox="1"/>
            <p:nvPr/>
          </p:nvSpPr>
          <p:spPr>
            <a:xfrm>
              <a:off x="4714799" y="620487"/>
              <a:ext cx="3109624" cy="340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</a:p>
          </p:txBody>
        </p:sp>
        <p:cxnSp>
          <p:nvCxnSpPr>
            <p:cNvPr id="16" name="PA_直接连接符 30">
              <a:extLst>
                <a:ext uri="{FF2B5EF4-FFF2-40B4-BE49-F238E27FC236}">
                  <a16:creationId xmlns:a16="http://schemas.microsoft.com/office/drawing/2014/main" id="{E8A0B7CB-F00A-E54E-8D5A-B469633C620C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5066621" y="1056800"/>
              <a:ext cx="892323" cy="0"/>
            </a:xfrm>
            <a:prstGeom prst="line">
              <a:avLst/>
            </a:prstGeom>
            <a:ln w="127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A409A49-3102-974C-BDD1-4AC416EA0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23" y="1055781"/>
            <a:ext cx="4326230" cy="43564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02CEEF-FFAB-8842-BD09-F9969227E988}"/>
              </a:ext>
            </a:extLst>
          </p:cNvPr>
          <p:cNvSpPr txBox="1"/>
          <p:nvPr/>
        </p:nvSpPr>
        <p:spPr>
          <a:xfrm>
            <a:off x="5189742" y="5711152"/>
            <a:ext cx="162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hlinkClick r:id="rId7"/>
              </a:rPr>
              <a:t>录入页面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495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74DBD34-6BA2-4C34-AD20-4B03247567A2}"/>
              </a:ext>
            </a:extLst>
          </p:cNvPr>
          <p:cNvSpPr txBox="1">
            <a:spLocks noChangeArrowheads="1"/>
          </p:cNvSpPr>
          <p:nvPr/>
        </p:nvSpPr>
        <p:spPr>
          <a:xfrm>
            <a:off x="47328" y="19650"/>
            <a:ext cx="5952661" cy="721052"/>
          </a:xfrm>
          <a:prstGeom prst="rect">
            <a:avLst/>
          </a:prstGeom>
          <a:ln/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en-US" altLang="zh-CN" sz="2667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70" name="组合 64"/>
          <p:cNvGrpSpPr/>
          <p:nvPr/>
        </p:nvGrpSpPr>
        <p:grpSpPr>
          <a:xfrm>
            <a:off x="220031" y="265"/>
            <a:ext cx="1363402" cy="965988"/>
            <a:chOff x="165023" y="198"/>
            <a:chExt cx="1349503" cy="1001034"/>
          </a:xfrm>
        </p:grpSpPr>
        <p:sp>
          <p:nvSpPr>
            <p:cNvPr id="71" name="文本框 61"/>
            <p:cNvSpPr txBox="1"/>
            <p:nvPr/>
          </p:nvSpPr>
          <p:spPr>
            <a:xfrm>
              <a:off x="1048047" y="342693"/>
              <a:ext cx="466479" cy="5103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85500"/>
              <a:r>
                <a:rPr lang="en-US" altLang="zh-CN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Ps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2" name="组合 66"/>
            <p:cNvGrpSpPr/>
            <p:nvPr/>
          </p:nvGrpSpPr>
          <p:grpSpPr>
            <a:xfrm>
              <a:off x="165023" y="198"/>
              <a:ext cx="720041" cy="1001034"/>
              <a:chOff x="165023" y="198"/>
              <a:chExt cx="720041" cy="1001034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311169" y="448147"/>
                <a:ext cx="573895" cy="5530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65023" y="198"/>
                <a:ext cx="538090" cy="838673"/>
              </a:xfrm>
              <a:prstGeom prst="rect">
                <a:avLst/>
              </a:prstGeom>
              <a:solidFill>
                <a:srgbClr val="FF72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组合 10">
            <a:extLst>
              <a:ext uri="{FF2B5EF4-FFF2-40B4-BE49-F238E27FC236}">
                <a16:creationId xmlns:a16="http://schemas.microsoft.com/office/drawing/2014/main" id="{1784257A-7805-1D48-9AE1-6BF958F87EF7}"/>
              </a:ext>
            </a:extLst>
          </p:cNvPr>
          <p:cNvGrpSpPr/>
          <p:nvPr/>
        </p:nvGrpSpPr>
        <p:grpSpPr>
          <a:xfrm>
            <a:off x="456754" y="2468894"/>
            <a:ext cx="2007521" cy="581751"/>
            <a:chOff x="4714799" y="620487"/>
            <a:chExt cx="3109624" cy="436313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68A45E4-9CF3-9849-94A5-1A27FB1722A4}"/>
                </a:ext>
              </a:extLst>
            </p:cNvPr>
            <p:cNvSpPr txBox="1"/>
            <p:nvPr/>
          </p:nvSpPr>
          <p:spPr>
            <a:xfrm>
              <a:off x="4714799" y="620487"/>
              <a:ext cx="310962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67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ps</a:t>
              </a:r>
              <a:r>
                <a:rPr lang="zh-CN" altLang="en-US" sz="18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搜索：</a:t>
              </a:r>
            </a:p>
          </p:txBody>
        </p:sp>
        <p:cxnSp>
          <p:nvCxnSpPr>
            <p:cNvPr id="21" name="PA_直接连接符 30">
              <a:extLst>
                <a:ext uri="{FF2B5EF4-FFF2-40B4-BE49-F238E27FC236}">
                  <a16:creationId xmlns:a16="http://schemas.microsoft.com/office/drawing/2014/main" id="{684BF555-BB55-564F-B526-51E1A61789E9}"/>
                </a:ext>
              </a:extLst>
            </p:cNvPr>
            <p:cNvCxnSpPr>
              <a:cxnSpLocks/>
            </p:cNvCxnSpPr>
            <p:nvPr>
              <p:custDataLst>
                <p:tags r:id="rId2"/>
              </p:custDataLst>
            </p:nvPr>
          </p:nvCxnSpPr>
          <p:spPr>
            <a:xfrm>
              <a:off x="5066621" y="1056800"/>
              <a:ext cx="892323" cy="0"/>
            </a:xfrm>
            <a:prstGeom prst="line">
              <a:avLst/>
            </a:prstGeom>
            <a:ln w="127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C9B9D86-2EDB-8446-ACB0-33F414B5F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095" y="809576"/>
            <a:ext cx="5278347" cy="5058327"/>
          </a:xfrm>
          <a:prstGeom prst="rect">
            <a:avLst/>
          </a:prstGeom>
        </p:spPr>
      </p:pic>
      <p:grpSp>
        <p:nvGrpSpPr>
          <p:cNvPr id="22" name="组合 10">
            <a:extLst>
              <a:ext uri="{FF2B5EF4-FFF2-40B4-BE49-F238E27FC236}">
                <a16:creationId xmlns:a16="http://schemas.microsoft.com/office/drawing/2014/main" id="{A6E9572E-DB0C-A148-97D1-1D024CBE2548}"/>
              </a:ext>
            </a:extLst>
          </p:cNvPr>
          <p:cNvGrpSpPr/>
          <p:nvPr/>
        </p:nvGrpSpPr>
        <p:grpSpPr>
          <a:xfrm>
            <a:off x="7716055" y="2244701"/>
            <a:ext cx="2820239" cy="2435584"/>
            <a:chOff x="4956481" y="665138"/>
            <a:chExt cx="2808313" cy="1627081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F82D6EE-B534-594F-A52A-0B0AE218B8C2}"/>
                </a:ext>
              </a:extLst>
            </p:cNvPr>
            <p:cNvSpPr txBox="1"/>
            <p:nvPr/>
          </p:nvSpPr>
          <p:spPr>
            <a:xfrm>
              <a:off x="4976852" y="665138"/>
              <a:ext cx="2383954" cy="493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政策同步：</a:t>
              </a:r>
            </a:p>
            <a:p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20C7C4E-F62F-084B-9F9F-FE87AB8237C3}"/>
                </a:ext>
              </a:extLst>
            </p:cNvPr>
            <p:cNvSpPr txBox="1"/>
            <p:nvPr/>
          </p:nvSpPr>
          <p:spPr>
            <a:xfrm>
              <a:off x="4956481" y="1147627"/>
              <a:ext cx="2808313" cy="1144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1600" dirty="0" err="1"/>
                <a:t>ps</a:t>
              </a:r>
              <a:r>
                <a:rPr kumimoji="1" lang="zh-CN" altLang="en-US" sz="1600" dirty="0"/>
                <a:t>和公布政策采用的都是</a:t>
              </a:r>
              <a:r>
                <a:rPr kumimoji="1" lang="en-US" altLang="zh-CN" sz="1600" dirty="0" err="1"/>
                <a:t>rocketMq</a:t>
              </a:r>
              <a:r>
                <a:rPr kumimoji="1" lang="zh-CN" altLang="en-US" sz="1600" dirty="0"/>
                <a:t>集群消费模式同步，广播模式更新（也就是删除本地缓存）</a:t>
              </a:r>
              <a:endParaRPr kumimoji="1" lang="en-US" altLang="zh-CN" sz="1600" dirty="0"/>
            </a:p>
            <a:p>
              <a:pPr>
                <a:lnSpc>
                  <a:spcPct val="150000"/>
                </a:lnSpc>
              </a:pP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PA_直接连接符 30">
              <a:extLst>
                <a:ext uri="{FF2B5EF4-FFF2-40B4-BE49-F238E27FC236}">
                  <a16:creationId xmlns:a16="http://schemas.microsoft.com/office/drawing/2014/main" id="{DF8951C9-E0FA-E14E-BDC3-505646C1BDB5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5066621" y="1056800"/>
              <a:ext cx="892323" cy="0"/>
            </a:xfrm>
            <a:prstGeom prst="line">
              <a:avLst/>
            </a:prstGeom>
            <a:ln w="127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065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9"/>
            <a:ext cx="12192000" cy="68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62"/>
          <p:cNvSpPr txBox="1"/>
          <p:nvPr/>
        </p:nvSpPr>
        <p:spPr>
          <a:xfrm>
            <a:off x="1303482" y="2736202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543606" y="2274214"/>
            <a:ext cx="6853057" cy="1425775"/>
            <a:chOff x="1243157" y="2098075"/>
            <a:chExt cx="4104411" cy="1069331"/>
          </a:xfrm>
        </p:grpSpPr>
        <p:sp>
          <p:nvSpPr>
            <p:cNvPr id="13" name="文本框 10"/>
            <p:cNvSpPr txBox="1"/>
            <p:nvPr/>
          </p:nvSpPr>
          <p:spPr>
            <a:xfrm>
              <a:off x="1243157" y="2240325"/>
              <a:ext cx="690674" cy="761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rgbClr val="FF721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6000" dirty="0">
                <a:solidFill>
                  <a:srgbClr val="FF721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057178" y="2306067"/>
              <a:ext cx="3290390" cy="5617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42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彩蛋：</a:t>
              </a:r>
              <a:r>
                <a:rPr lang="en-US" altLang="zh-CN" sz="42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fork/join</a:t>
              </a:r>
              <a:r>
                <a:rPr lang="zh-CN" altLang="en-US" sz="42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2129599" y="2098075"/>
              <a:ext cx="0" cy="1069331"/>
            </a:xfrm>
            <a:prstGeom prst="line">
              <a:avLst/>
            </a:prstGeom>
            <a:ln>
              <a:solidFill>
                <a:srgbClr val="3A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035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" y="-26061"/>
            <a:ext cx="12192000" cy="68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74DBD34-6BA2-4C34-AD20-4B03247567A2}"/>
              </a:ext>
            </a:extLst>
          </p:cNvPr>
          <p:cNvSpPr txBox="1">
            <a:spLocks noChangeArrowheads="1"/>
          </p:cNvSpPr>
          <p:nvPr/>
        </p:nvSpPr>
        <p:spPr>
          <a:xfrm>
            <a:off x="47328" y="19650"/>
            <a:ext cx="5952661" cy="721052"/>
          </a:xfrm>
          <a:prstGeom prst="rect">
            <a:avLst/>
          </a:prstGeom>
          <a:ln/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en-US" altLang="zh-CN" sz="2667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70" name="组合 64"/>
          <p:cNvGrpSpPr/>
          <p:nvPr/>
        </p:nvGrpSpPr>
        <p:grpSpPr>
          <a:xfrm>
            <a:off x="220032" y="265"/>
            <a:ext cx="1829873" cy="965988"/>
            <a:chOff x="165023" y="198"/>
            <a:chExt cx="1811223" cy="1001034"/>
          </a:xfrm>
        </p:grpSpPr>
        <p:sp>
          <p:nvSpPr>
            <p:cNvPr id="71" name="文本框 61"/>
            <p:cNvSpPr txBox="1"/>
            <p:nvPr/>
          </p:nvSpPr>
          <p:spPr>
            <a:xfrm>
              <a:off x="1048047" y="342693"/>
              <a:ext cx="928199" cy="5103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85500"/>
              <a:r>
                <a:rPr lang="zh-CN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简介</a:t>
              </a:r>
              <a:r>
                <a:rPr lang="en-US" altLang="zh-CN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: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2" name="组合 66"/>
            <p:cNvGrpSpPr/>
            <p:nvPr/>
          </p:nvGrpSpPr>
          <p:grpSpPr>
            <a:xfrm>
              <a:off x="165023" y="198"/>
              <a:ext cx="720041" cy="1001034"/>
              <a:chOff x="165023" y="198"/>
              <a:chExt cx="720041" cy="1001034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311169" y="448147"/>
                <a:ext cx="573895" cy="5530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65023" y="198"/>
                <a:ext cx="538090" cy="838673"/>
              </a:xfrm>
              <a:prstGeom prst="rect">
                <a:avLst/>
              </a:prstGeom>
              <a:solidFill>
                <a:srgbClr val="FF72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" name="组合 10">
            <a:extLst>
              <a:ext uri="{FF2B5EF4-FFF2-40B4-BE49-F238E27FC236}">
                <a16:creationId xmlns:a16="http://schemas.microsoft.com/office/drawing/2014/main" id="{EF4FE624-314D-E043-8696-CC55242BD90B}"/>
              </a:ext>
            </a:extLst>
          </p:cNvPr>
          <p:cNvGrpSpPr/>
          <p:nvPr/>
        </p:nvGrpSpPr>
        <p:grpSpPr>
          <a:xfrm>
            <a:off x="1112148" y="2323036"/>
            <a:ext cx="6761786" cy="1526127"/>
            <a:chOff x="4880360" y="611698"/>
            <a:chExt cx="3557457" cy="167999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6D2796-BB4D-A44E-80C8-50B806241074}"/>
                </a:ext>
              </a:extLst>
            </p:cNvPr>
            <p:cNvSpPr txBox="1"/>
            <p:nvPr/>
          </p:nvSpPr>
          <p:spPr>
            <a:xfrm>
              <a:off x="4880360" y="611698"/>
              <a:ext cx="879468" cy="5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Fork/join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7EE2BE4-A313-0045-92EF-49F0763E7CEC}"/>
                </a:ext>
              </a:extLst>
            </p:cNvPr>
            <p:cNvSpPr txBox="1"/>
            <p:nvPr/>
          </p:nvSpPr>
          <p:spPr>
            <a:xfrm>
              <a:off x="6132870" y="611698"/>
              <a:ext cx="2304947" cy="167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jdk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1.7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时加入的，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parallelStream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背后的男人，主要思想就是分而治之，将大任务拆分成若干小任务，再归并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Fork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分解任务，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Join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收集数据，有点类似于单机版的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4EAD46E-7C1E-014F-A146-B3A2F55B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590" y="1552270"/>
            <a:ext cx="3715859" cy="370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3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" y="-26061"/>
            <a:ext cx="12192000" cy="68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74DBD34-6BA2-4C34-AD20-4B03247567A2}"/>
              </a:ext>
            </a:extLst>
          </p:cNvPr>
          <p:cNvSpPr txBox="1">
            <a:spLocks noChangeArrowheads="1"/>
          </p:cNvSpPr>
          <p:nvPr/>
        </p:nvSpPr>
        <p:spPr>
          <a:xfrm>
            <a:off x="47328" y="19650"/>
            <a:ext cx="5952661" cy="721052"/>
          </a:xfrm>
          <a:prstGeom prst="rect">
            <a:avLst/>
          </a:prstGeom>
          <a:ln/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en-US" altLang="zh-CN" sz="2667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70" name="组合 64"/>
          <p:cNvGrpSpPr/>
          <p:nvPr/>
        </p:nvGrpSpPr>
        <p:grpSpPr>
          <a:xfrm>
            <a:off x="220032" y="265"/>
            <a:ext cx="1829873" cy="965988"/>
            <a:chOff x="165023" y="198"/>
            <a:chExt cx="1811223" cy="1001034"/>
          </a:xfrm>
        </p:grpSpPr>
        <p:sp>
          <p:nvSpPr>
            <p:cNvPr id="71" name="文本框 61"/>
            <p:cNvSpPr txBox="1"/>
            <p:nvPr/>
          </p:nvSpPr>
          <p:spPr>
            <a:xfrm>
              <a:off x="1048047" y="342693"/>
              <a:ext cx="928199" cy="5103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85500"/>
              <a:r>
                <a:rPr lang="zh-CN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简介</a:t>
              </a:r>
              <a:r>
                <a:rPr lang="en-US" altLang="zh-CN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: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2" name="组合 66"/>
            <p:cNvGrpSpPr/>
            <p:nvPr/>
          </p:nvGrpSpPr>
          <p:grpSpPr>
            <a:xfrm>
              <a:off x="165023" y="198"/>
              <a:ext cx="720041" cy="1001034"/>
              <a:chOff x="165023" y="198"/>
              <a:chExt cx="720041" cy="1001034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311169" y="448147"/>
                <a:ext cx="573895" cy="5530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65023" y="198"/>
                <a:ext cx="538090" cy="838673"/>
              </a:xfrm>
              <a:prstGeom prst="rect">
                <a:avLst/>
              </a:prstGeom>
              <a:solidFill>
                <a:srgbClr val="FF72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7663C10-7FAB-9148-8A45-899FAE715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38" y="1260437"/>
            <a:ext cx="6808991" cy="30401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ABE040-BE26-9040-A57D-4D238D460A2B}"/>
              </a:ext>
            </a:extLst>
          </p:cNvPr>
          <p:cNvSpPr txBox="1"/>
          <p:nvPr/>
        </p:nvSpPr>
        <p:spPr>
          <a:xfrm>
            <a:off x="1700213" y="4657725"/>
            <a:ext cx="6446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 err="1"/>
              <a:t>a.RecursiveAction</a:t>
            </a:r>
            <a:r>
              <a:rPr lang="zh-CN" altLang="en" dirty="0"/>
              <a:t>：</a:t>
            </a:r>
            <a:r>
              <a:rPr lang="zh-CN" altLang="en-US" dirty="0"/>
              <a:t>用于没有返回结果的任务</a:t>
            </a:r>
          </a:p>
          <a:p>
            <a:r>
              <a:rPr lang="en" altLang="zh-CN" dirty="0" err="1"/>
              <a:t>b.RecursiveTask</a:t>
            </a:r>
            <a:r>
              <a:rPr lang="en" altLang="zh-CN" dirty="0"/>
              <a:t>:</a:t>
            </a:r>
            <a:r>
              <a:rPr lang="zh-CN" altLang="en-US" dirty="0"/>
              <a:t>用于有返回结果的任务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9947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" y="-26061"/>
            <a:ext cx="12192000" cy="68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74DBD34-6BA2-4C34-AD20-4B03247567A2}"/>
              </a:ext>
            </a:extLst>
          </p:cNvPr>
          <p:cNvSpPr txBox="1">
            <a:spLocks noChangeArrowheads="1"/>
          </p:cNvSpPr>
          <p:nvPr/>
        </p:nvSpPr>
        <p:spPr>
          <a:xfrm>
            <a:off x="47328" y="19650"/>
            <a:ext cx="5952661" cy="721052"/>
          </a:xfrm>
          <a:prstGeom prst="rect">
            <a:avLst/>
          </a:prstGeom>
          <a:ln/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en-US" altLang="zh-CN" sz="2667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70" name="组合 64"/>
          <p:cNvGrpSpPr/>
          <p:nvPr/>
        </p:nvGrpSpPr>
        <p:grpSpPr>
          <a:xfrm>
            <a:off x="220032" y="265"/>
            <a:ext cx="1829873" cy="965988"/>
            <a:chOff x="165023" y="198"/>
            <a:chExt cx="1811223" cy="1001034"/>
          </a:xfrm>
        </p:grpSpPr>
        <p:sp>
          <p:nvSpPr>
            <p:cNvPr id="71" name="文本框 61"/>
            <p:cNvSpPr txBox="1"/>
            <p:nvPr/>
          </p:nvSpPr>
          <p:spPr>
            <a:xfrm>
              <a:off x="1048047" y="342693"/>
              <a:ext cx="928199" cy="5103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85500"/>
              <a:r>
                <a:rPr lang="zh-CN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原理</a:t>
              </a:r>
              <a:r>
                <a:rPr lang="en-US" altLang="zh-CN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: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2" name="组合 66"/>
            <p:cNvGrpSpPr/>
            <p:nvPr/>
          </p:nvGrpSpPr>
          <p:grpSpPr>
            <a:xfrm>
              <a:off x="165023" y="198"/>
              <a:ext cx="720041" cy="1001034"/>
              <a:chOff x="165023" y="198"/>
              <a:chExt cx="720041" cy="1001034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311169" y="448147"/>
                <a:ext cx="573895" cy="5530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65023" y="198"/>
                <a:ext cx="538090" cy="838673"/>
              </a:xfrm>
              <a:prstGeom prst="rect">
                <a:avLst/>
              </a:prstGeom>
              <a:solidFill>
                <a:srgbClr val="FF72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57ABE040-BE26-9040-A57D-4D238D460A2B}"/>
              </a:ext>
            </a:extLst>
          </p:cNvPr>
          <p:cNvSpPr txBox="1"/>
          <p:nvPr/>
        </p:nvSpPr>
        <p:spPr>
          <a:xfrm>
            <a:off x="220032" y="2370889"/>
            <a:ext cx="3485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Steal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工作窃取算法：实现为双端队列，当某个线程空闲时也就是对应的工作队列为空，就会从其他队列中拿取</a:t>
            </a:r>
            <a:r>
              <a:rPr lang="en-US" altLang="zh-CN" dirty="0"/>
              <a:t>task</a:t>
            </a:r>
            <a:r>
              <a:rPr lang="zh-CN" altLang="en-US" dirty="0"/>
              <a:t>执行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368AF9-DDD3-8C4E-BBC6-EAB0496A4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911" y="1104454"/>
            <a:ext cx="6264721" cy="37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2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" y="-26061"/>
            <a:ext cx="12192000" cy="68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74DBD34-6BA2-4C34-AD20-4B03247567A2}"/>
              </a:ext>
            </a:extLst>
          </p:cNvPr>
          <p:cNvSpPr txBox="1">
            <a:spLocks noChangeArrowheads="1"/>
          </p:cNvSpPr>
          <p:nvPr/>
        </p:nvSpPr>
        <p:spPr>
          <a:xfrm>
            <a:off x="47328" y="19650"/>
            <a:ext cx="5952661" cy="721052"/>
          </a:xfrm>
          <a:prstGeom prst="rect">
            <a:avLst/>
          </a:prstGeom>
          <a:ln/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en-US" altLang="zh-CN" sz="2667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70" name="组合 64"/>
          <p:cNvGrpSpPr/>
          <p:nvPr/>
        </p:nvGrpSpPr>
        <p:grpSpPr>
          <a:xfrm>
            <a:off x="220032" y="265"/>
            <a:ext cx="1829873" cy="965988"/>
            <a:chOff x="165023" y="198"/>
            <a:chExt cx="1811223" cy="1001034"/>
          </a:xfrm>
        </p:grpSpPr>
        <p:sp>
          <p:nvSpPr>
            <p:cNvPr id="71" name="文本框 61"/>
            <p:cNvSpPr txBox="1"/>
            <p:nvPr/>
          </p:nvSpPr>
          <p:spPr>
            <a:xfrm>
              <a:off x="1048047" y="342693"/>
              <a:ext cx="928199" cy="5103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85500"/>
              <a:r>
                <a:rPr lang="zh-CN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源码</a:t>
              </a:r>
              <a:r>
                <a:rPr lang="en-US" altLang="zh-CN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: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2" name="组合 66"/>
            <p:cNvGrpSpPr/>
            <p:nvPr/>
          </p:nvGrpSpPr>
          <p:grpSpPr>
            <a:xfrm>
              <a:off x="165023" y="198"/>
              <a:ext cx="720041" cy="1001034"/>
              <a:chOff x="165023" y="198"/>
              <a:chExt cx="720041" cy="1001034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311169" y="448147"/>
                <a:ext cx="573895" cy="5530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65023" y="198"/>
                <a:ext cx="538090" cy="838673"/>
              </a:xfrm>
              <a:prstGeom prst="rect">
                <a:avLst/>
              </a:prstGeom>
              <a:solidFill>
                <a:srgbClr val="FF72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1E0C71D-71D0-E74A-9D66-6248C075C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87" y="1221777"/>
            <a:ext cx="5392487" cy="37628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D14FCE-36F9-1F43-8F4A-C8AF906FB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580" y="1221777"/>
            <a:ext cx="4931610" cy="376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57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" y="-26061"/>
            <a:ext cx="12192000" cy="68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74DBD34-6BA2-4C34-AD20-4B03247567A2}"/>
              </a:ext>
            </a:extLst>
          </p:cNvPr>
          <p:cNvSpPr txBox="1">
            <a:spLocks noChangeArrowheads="1"/>
          </p:cNvSpPr>
          <p:nvPr/>
        </p:nvSpPr>
        <p:spPr>
          <a:xfrm>
            <a:off x="47328" y="19650"/>
            <a:ext cx="5952661" cy="721052"/>
          </a:xfrm>
          <a:prstGeom prst="rect">
            <a:avLst/>
          </a:prstGeom>
          <a:ln/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en-US" altLang="zh-CN" sz="2667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70" name="组合 64"/>
          <p:cNvGrpSpPr/>
          <p:nvPr/>
        </p:nvGrpSpPr>
        <p:grpSpPr>
          <a:xfrm>
            <a:off x="220032" y="265"/>
            <a:ext cx="1829873" cy="965988"/>
            <a:chOff x="165023" y="198"/>
            <a:chExt cx="1811223" cy="1001034"/>
          </a:xfrm>
        </p:grpSpPr>
        <p:sp>
          <p:nvSpPr>
            <p:cNvPr id="71" name="文本框 61"/>
            <p:cNvSpPr txBox="1"/>
            <p:nvPr/>
          </p:nvSpPr>
          <p:spPr>
            <a:xfrm>
              <a:off x="1048047" y="342693"/>
              <a:ext cx="928199" cy="5103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85500"/>
              <a:r>
                <a:rPr lang="zh-CN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源码</a:t>
              </a:r>
              <a:r>
                <a:rPr lang="en-US" altLang="zh-CN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: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2" name="组合 66"/>
            <p:cNvGrpSpPr/>
            <p:nvPr/>
          </p:nvGrpSpPr>
          <p:grpSpPr>
            <a:xfrm>
              <a:off x="165023" y="198"/>
              <a:ext cx="720041" cy="1001034"/>
              <a:chOff x="165023" y="198"/>
              <a:chExt cx="720041" cy="1001034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311169" y="448147"/>
                <a:ext cx="573895" cy="5530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65023" y="198"/>
                <a:ext cx="538090" cy="838673"/>
              </a:xfrm>
              <a:prstGeom prst="rect">
                <a:avLst/>
              </a:prstGeom>
              <a:solidFill>
                <a:srgbClr val="FF72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6B2DB3B8-4668-2C4A-B41D-A5B6E4FCE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925" y="1379133"/>
            <a:ext cx="4725069" cy="353282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54190D3-D76D-644F-B69A-CF006689E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82" y="1379133"/>
            <a:ext cx="5956667" cy="361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23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B74DBD34-6BA2-4C34-AD20-4B03247567A2}"/>
              </a:ext>
            </a:extLst>
          </p:cNvPr>
          <p:cNvSpPr txBox="1">
            <a:spLocks noChangeArrowheads="1"/>
          </p:cNvSpPr>
          <p:nvPr/>
        </p:nvSpPr>
        <p:spPr>
          <a:xfrm>
            <a:off x="47328" y="19650"/>
            <a:ext cx="5952661" cy="721052"/>
          </a:xfrm>
          <a:prstGeom prst="rect">
            <a:avLst/>
          </a:prstGeom>
          <a:ln/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en-US" altLang="zh-CN" sz="2667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70" name="组合 64"/>
          <p:cNvGrpSpPr/>
          <p:nvPr/>
        </p:nvGrpSpPr>
        <p:grpSpPr>
          <a:xfrm>
            <a:off x="220032" y="265"/>
            <a:ext cx="2650612" cy="965988"/>
            <a:chOff x="165023" y="198"/>
            <a:chExt cx="2623596" cy="1001034"/>
          </a:xfrm>
        </p:grpSpPr>
        <p:sp>
          <p:nvSpPr>
            <p:cNvPr id="71" name="文本框 61"/>
            <p:cNvSpPr txBox="1"/>
            <p:nvPr/>
          </p:nvSpPr>
          <p:spPr>
            <a:xfrm>
              <a:off x="1048047" y="342693"/>
              <a:ext cx="1740572" cy="5103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85500"/>
              <a:r>
                <a:rPr lang="zh-CN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简单使用</a:t>
              </a:r>
              <a:r>
                <a:rPr lang="en-US" altLang="zh-CN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: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2" name="组合 66"/>
            <p:cNvGrpSpPr/>
            <p:nvPr/>
          </p:nvGrpSpPr>
          <p:grpSpPr>
            <a:xfrm>
              <a:off x="165023" y="198"/>
              <a:ext cx="720041" cy="1001034"/>
              <a:chOff x="165023" y="198"/>
              <a:chExt cx="720041" cy="1001034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311169" y="448147"/>
                <a:ext cx="573895" cy="5530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65023" y="198"/>
                <a:ext cx="538090" cy="838673"/>
              </a:xfrm>
              <a:prstGeom prst="rect">
                <a:avLst/>
              </a:prstGeom>
              <a:solidFill>
                <a:srgbClr val="FF72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F76BF258-90F9-B046-AEAB-B2957D21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6" y="823212"/>
            <a:ext cx="6917066" cy="583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76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9"/>
            <a:ext cx="12192000" cy="68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62"/>
          <p:cNvSpPr txBox="1"/>
          <p:nvPr/>
        </p:nvSpPr>
        <p:spPr>
          <a:xfrm>
            <a:off x="1303482" y="2736202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543606" y="2274214"/>
            <a:ext cx="6358425" cy="1425775"/>
            <a:chOff x="1243157" y="2098075"/>
            <a:chExt cx="4045495" cy="1069331"/>
          </a:xfrm>
        </p:grpSpPr>
        <p:sp>
          <p:nvSpPr>
            <p:cNvPr id="13" name="文本框 10"/>
            <p:cNvSpPr txBox="1"/>
            <p:nvPr/>
          </p:nvSpPr>
          <p:spPr>
            <a:xfrm>
              <a:off x="1243157" y="2240325"/>
              <a:ext cx="690675" cy="761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rgbClr val="FF721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6000" dirty="0">
                <a:solidFill>
                  <a:srgbClr val="FF721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116077" y="2306067"/>
              <a:ext cx="3172575" cy="5617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2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Private/</a:t>
              </a:r>
              <a:r>
                <a:rPr lang="en-US" altLang="zh-CN" sz="4267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ps</a:t>
              </a:r>
              <a:r>
                <a:rPr lang="zh-CN" altLang="en-US" sz="42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引擎简介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2129599" y="2098075"/>
              <a:ext cx="0" cy="1069331"/>
            </a:xfrm>
            <a:prstGeom prst="line">
              <a:avLst/>
            </a:prstGeom>
            <a:ln>
              <a:solidFill>
                <a:srgbClr val="3A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115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49"/>
            <a:ext cx="12192000" cy="68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74DBD34-6BA2-4C34-AD20-4B03247567A2}"/>
              </a:ext>
            </a:extLst>
          </p:cNvPr>
          <p:cNvSpPr txBox="1">
            <a:spLocks noChangeArrowheads="1"/>
          </p:cNvSpPr>
          <p:nvPr/>
        </p:nvSpPr>
        <p:spPr>
          <a:xfrm>
            <a:off x="47328" y="19650"/>
            <a:ext cx="5952661" cy="721052"/>
          </a:xfrm>
          <a:prstGeom prst="rect">
            <a:avLst/>
          </a:prstGeom>
          <a:ln/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en-US" altLang="zh-CN" sz="2667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70" name="组合 64"/>
          <p:cNvGrpSpPr/>
          <p:nvPr/>
        </p:nvGrpSpPr>
        <p:grpSpPr>
          <a:xfrm>
            <a:off x="220031" y="265"/>
            <a:ext cx="3004105" cy="965988"/>
            <a:chOff x="165023" y="198"/>
            <a:chExt cx="2973484" cy="1001034"/>
          </a:xfrm>
        </p:grpSpPr>
        <p:sp>
          <p:nvSpPr>
            <p:cNvPr id="71" name="文本框 61"/>
            <p:cNvSpPr txBox="1"/>
            <p:nvPr/>
          </p:nvSpPr>
          <p:spPr>
            <a:xfrm>
              <a:off x="1048047" y="342693"/>
              <a:ext cx="2090460" cy="5103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85500"/>
              <a:r>
                <a:rPr lang="en-US" altLang="zh-CN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Private/</a:t>
              </a:r>
              <a:r>
                <a:rPr lang="en-US" altLang="zh-CN" sz="32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ps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2" name="组合 66"/>
            <p:cNvGrpSpPr/>
            <p:nvPr/>
          </p:nvGrpSpPr>
          <p:grpSpPr>
            <a:xfrm>
              <a:off x="165023" y="198"/>
              <a:ext cx="720041" cy="1001034"/>
              <a:chOff x="165023" y="198"/>
              <a:chExt cx="720041" cy="1001034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311169" y="448147"/>
                <a:ext cx="573895" cy="5530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65023" y="198"/>
                <a:ext cx="538090" cy="838673"/>
              </a:xfrm>
              <a:prstGeom prst="rect">
                <a:avLst/>
              </a:prstGeom>
              <a:solidFill>
                <a:srgbClr val="FF72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10">
            <a:extLst>
              <a:ext uri="{FF2B5EF4-FFF2-40B4-BE49-F238E27FC236}">
                <a16:creationId xmlns:a16="http://schemas.microsoft.com/office/drawing/2014/main" id="{03F7B27E-DCFC-47A4-A751-0A5FC8E3BFB4}"/>
              </a:ext>
            </a:extLst>
          </p:cNvPr>
          <p:cNvGrpSpPr/>
          <p:nvPr/>
        </p:nvGrpSpPr>
        <p:grpSpPr>
          <a:xfrm>
            <a:off x="6749919" y="1601305"/>
            <a:ext cx="4164000" cy="4439345"/>
            <a:chOff x="4956481" y="624752"/>
            <a:chExt cx="3123000" cy="3329509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8F92620-26F1-41E2-8203-49145D9D31B8}"/>
                </a:ext>
              </a:extLst>
            </p:cNvPr>
            <p:cNvSpPr txBox="1"/>
            <p:nvPr/>
          </p:nvSpPr>
          <p:spPr>
            <a:xfrm>
              <a:off x="4969857" y="624752"/>
              <a:ext cx="310962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About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Ps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AB561BA-AF2D-4CD5-A151-03F9C7EDF829}"/>
                </a:ext>
              </a:extLst>
            </p:cNvPr>
            <p:cNvSpPr txBox="1"/>
            <p:nvPr/>
          </p:nvSpPr>
          <p:spPr>
            <a:xfrm>
              <a:off x="4956481" y="1147627"/>
              <a:ext cx="2808313" cy="2806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目前的固舱固价引擎，负责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ps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引擎请求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也是供应商自己录的，和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不同的是 会输入具体航班号 舱位，甚至更多的航班信息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拿到政策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运价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，航班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取决于录入政策是否录入里航班信息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等数据进行聚合计算报出最终航班的价格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接收交易推的私有政策，仓位和航班信息的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mq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PA_直接连接符 30">
              <a:extLst>
                <a:ext uri="{FF2B5EF4-FFF2-40B4-BE49-F238E27FC236}">
                  <a16:creationId xmlns:a16="http://schemas.microsoft.com/office/drawing/2014/main" id="{46ACD0B7-3EA8-4B7F-9E45-E97B5402F41F}"/>
                </a:ext>
              </a:extLst>
            </p:cNvPr>
            <p:cNvCxnSpPr>
              <a:cxnSpLocks/>
            </p:cNvCxnSpPr>
            <p:nvPr>
              <p:custDataLst>
                <p:tags r:id="rId2"/>
              </p:custDataLst>
            </p:nvPr>
          </p:nvCxnSpPr>
          <p:spPr>
            <a:xfrm>
              <a:off x="5066621" y="1056800"/>
              <a:ext cx="892323" cy="0"/>
            </a:xfrm>
            <a:prstGeom prst="line">
              <a:avLst/>
            </a:prstGeom>
            <a:ln w="127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8" name="组合 10">
            <a:extLst>
              <a:ext uri="{FF2B5EF4-FFF2-40B4-BE49-F238E27FC236}">
                <a16:creationId xmlns:a16="http://schemas.microsoft.com/office/drawing/2014/main" id="{F8880897-C373-CA4D-8B25-59A758AE1CA0}"/>
              </a:ext>
            </a:extLst>
          </p:cNvPr>
          <p:cNvGrpSpPr/>
          <p:nvPr/>
        </p:nvGrpSpPr>
        <p:grpSpPr>
          <a:xfrm>
            <a:off x="2147003" y="1601305"/>
            <a:ext cx="4164000" cy="4070012"/>
            <a:chOff x="4956481" y="624752"/>
            <a:chExt cx="3123000" cy="3052509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3036F40-93E5-1C4B-8B13-969B981F3E2E}"/>
                </a:ext>
              </a:extLst>
            </p:cNvPr>
            <p:cNvSpPr txBox="1"/>
            <p:nvPr/>
          </p:nvSpPr>
          <p:spPr>
            <a:xfrm>
              <a:off x="4969857" y="624752"/>
              <a:ext cx="310962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About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72AA8EB-8CB2-D440-97FE-6BC7F04EA2E7}"/>
                </a:ext>
              </a:extLst>
            </p:cNvPr>
            <p:cNvSpPr txBox="1"/>
            <p:nvPr/>
          </p:nvSpPr>
          <p:spPr>
            <a:xfrm>
              <a:off x="4956481" y="1147627"/>
              <a:ext cx="2808313" cy="2529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目前的私有引擎，负责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引擎请求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,private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私有运价大致是指供应商的自己录入的私有运价，而不是现在解析的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atpco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的私有运价</a:t>
              </a:r>
            </a:p>
            <a:p>
              <a:pPr>
                <a:lnSpc>
                  <a:spcPct val="150000"/>
                </a:lnSpc>
              </a:pP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拿到政策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运价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，航班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AV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等数据进行聚合计算报出最终航班的价格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接收交易推的私有政策的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mq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推送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route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信息给基础数据</a:t>
              </a:r>
            </a:p>
          </p:txBody>
        </p:sp>
        <p:cxnSp>
          <p:nvCxnSpPr>
            <p:cNvPr id="21" name="PA_直接连接符 30">
              <a:extLst>
                <a:ext uri="{FF2B5EF4-FFF2-40B4-BE49-F238E27FC236}">
                  <a16:creationId xmlns:a16="http://schemas.microsoft.com/office/drawing/2014/main" id="{7BC810AA-3CCA-BA47-9352-18570402239C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5066621" y="1056800"/>
              <a:ext cx="892323" cy="0"/>
            </a:xfrm>
            <a:prstGeom prst="line">
              <a:avLst/>
            </a:prstGeom>
            <a:ln w="127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943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9"/>
            <a:ext cx="12192000" cy="68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62"/>
          <p:cNvSpPr txBox="1"/>
          <p:nvPr/>
        </p:nvSpPr>
        <p:spPr>
          <a:xfrm>
            <a:off x="1303482" y="2736202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543606" y="2274214"/>
            <a:ext cx="5870739" cy="1425775"/>
            <a:chOff x="1243157" y="2098075"/>
            <a:chExt cx="3735206" cy="1069331"/>
          </a:xfrm>
        </p:grpSpPr>
        <p:sp>
          <p:nvSpPr>
            <p:cNvPr id="13" name="文本框 10"/>
            <p:cNvSpPr txBox="1"/>
            <p:nvPr/>
          </p:nvSpPr>
          <p:spPr>
            <a:xfrm>
              <a:off x="1243157" y="2240325"/>
              <a:ext cx="690674" cy="761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rgbClr val="FF721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6000" dirty="0">
                <a:solidFill>
                  <a:srgbClr val="FF721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426379" y="2306067"/>
              <a:ext cx="2551984" cy="5617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42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接口和大致流程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2129599" y="2098075"/>
              <a:ext cx="0" cy="1069331"/>
            </a:xfrm>
            <a:prstGeom prst="line">
              <a:avLst/>
            </a:prstGeom>
            <a:ln>
              <a:solidFill>
                <a:srgbClr val="3A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965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011" y="0"/>
            <a:ext cx="12192000" cy="68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74DBD34-6BA2-4C34-AD20-4B03247567A2}"/>
              </a:ext>
            </a:extLst>
          </p:cNvPr>
          <p:cNvSpPr txBox="1">
            <a:spLocks noChangeArrowheads="1"/>
          </p:cNvSpPr>
          <p:nvPr/>
        </p:nvSpPr>
        <p:spPr>
          <a:xfrm>
            <a:off x="47328" y="19650"/>
            <a:ext cx="5952661" cy="721052"/>
          </a:xfrm>
          <a:prstGeom prst="rect">
            <a:avLst/>
          </a:prstGeom>
          <a:ln/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en-US" altLang="zh-CN" sz="2667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70" name="组合 64"/>
          <p:cNvGrpSpPr/>
          <p:nvPr/>
        </p:nvGrpSpPr>
        <p:grpSpPr>
          <a:xfrm>
            <a:off x="220032" y="265"/>
            <a:ext cx="2650612" cy="965988"/>
            <a:chOff x="165023" y="198"/>
            <a:chExt cx="2623595" cy="1001034"/>
          </a:xfrm>
        </p:grpSpPr>
        <p:sp>
          <p:nvSpPr>
            <p:cNvPr id="71" name="文本框 61"/>
            <p:cNvSpPr txBox="1"/>
            <p:nvPr/>
          </p:nvSpPr>
          <p:spPr>
            <a:xfrm>
              <a:off x="1048047" y="342693"/>
              <a:ext cx="1740571" cy="5103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85500"/>
              <a:r>
                <a:rPr lang="zh-CN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对外接口</a:t>
              </a:r>
              <a:r>
                <a:rPr lang="en-US" altLang="zh-CN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: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2" name="组合 66"/>
            <p:cNvGrpSpPr/>
            <p:nvPr/>
          </p:nvGrpSpPr>
          <p:grpSpPr>
            <a:xfrm>
              <a:off x="165023" y="198"/>
              <a:ext cx="720041" cy="1001034"/>
              <a:chOff x="165023" y="198"/>
              <a:chExt cx="720041" cy="1001034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311169" y="448147"/>
                <a:ext cx="573895" cy="5530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65023" y="198"/>
                <a:ext cx="538090" cy="838673"/>
              </a:xfrm>
              <a:prstGeom prst="rect">
                <a:avLst/>
              </a:prstGeom>
              <a:solidFill>
                <a:srgbClr val="FF72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10">
            <a:extLst>
              <a:ext uri="{FF2B5EF4-FFF2-40B4-BE49-F238E27FC236}">
                <a16:creationId xmlns:a16="http://schemas.microsoft.com/office/drawing/2014/main" id="{1D8205F9-05BC-FE4D-8B61-1BD1A2172548}"/>
              </a:ext>
            </a:extLst>
          </p:cNvPr>
          <p:cNvGrpSpPr/>
          <p:nvPr/>
        </p:nvGrpSpPr>
        <p:grpSpPr>
          <a:xfrm>
            <a:off x="6514203" y="1804505"/>
            <a:ext cx="4386857" cy="2962020"/>
            <a:chOff x="4956481" y="624752"/>
            <a:chExt cx="3123000" cy="1576218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D109D9-1B83-604C-A692-85527A8AB515}"/>
                </a:ext>
              </a:extLst>
            </p:cNvPr>
            <p:cNvSpPr txBox="1"/>
            <p:nvPr/>
          </p:nvSpPr>
          <p:spPr>
            <a:xfrm>
              <a:off x="4969857" y="624752"/>
              <a:ext cx="3109624" cy="245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Ps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72CA83B-A057-D245-89DE-DAA501D1C74F}"/>
                </a:ext>
              </a:extLst>
            </p:cNvPr>
            <p:cNvSpPr txBox="1"/>
            <p:nvPr/>
          </p:nvSpPr>
          <p:spPr>
            <a:xfrm>
              <a:off x="4956481" y="995745"/>
              <a:ext cx="2808313" cy="1205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1.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同步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search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低价看板调用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>
                <a:lnSpc>
                  <a:spcPct val="150000"/>
                </a:lnSpc>
              </a:pP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searchDetail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航班详情接口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异步搜索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正常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端用户请求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>
                <a:lnSpc>
                  <a:spcPct val="150000"/>
                </a:lnSpc>
              </a:pP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PA_直接连接符 30">
              <a:extLst>
                <a:ext uri="{FF2B5EF4-FFF2-40B4-BE49-F238E27FC236}">
                  <a16:creationId xmlns:a16="http://schemas.microsoft.com/office/drawing/2014/main" id="{065FFD7E-781E-9D4F-94F5-0981D64F0E33}"/>
                </a:ext>
              </a:extLst>
            </p:cNvPr>
            <p:cNvCxnSpPr>
              <a:cxnSpLocks/>
            </p:cNvCxnSpPr>
            <p:nvPr>
              <p:custDataLst>
                <p:tags r:id="rId2"/>
              </p:custDataLst>
            </p:nvPr>
          </p:nvCxnSpPr>
          <p:spPr>
            <a:xfrm>
              <a:off x="5049713" y="933342"/>
              <a:ext cx="892323" cy="0"/>
            </a:xfrm>
            <a:prstGeom prst="line">
              <a:avLst/>
            </a:prstGeom>
            <a:ln w="127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4" name="组合 10">
            <a:extLst>
              <a:ext uri="{FF2B5EF4-FFF2-40B4-BE49-F238E27FC236}">
                <a16:creationId xmlns:a16="http://schemas.microsoft.com/office/drawing/2014/main" id="{EF4FE624-314D-E043-8696-CC55242BD90B}"/>
              </a:ext>
            </a:extLst>
          </p:cNvPr>
          <p:cNvGrpSpPr/>
          <p:nvPr/>
        </p:nvGrpSpPr>
        <p:grpSpPr>
          <a:xfrm>
            <a:off x="2350203" y="1804505"/>
            <a:ext cx="4164000" cy="3331349"/>
            <a:chOff x="4956481" y="624752"/>
            <a:chExt cx="3123000" cy="249851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6D2796-BB4D-A44E-80C8-50B806241074}"/>
                </a:ext>
              </a:extLst>
            </p:cNvPr>
            <p:cNvSpPr txBox="1"/>
            <p:nvPr/>
          </p:nvSpPr>
          <p:spPr>
            <a:xfrm>
              <a:off x="4969857" y="624752"/>
              <a:ext cx="310962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7EE2BE4-A313-0045-92EF-49F0763E7CEC}"/>
                </a:ext>
              </a:extLst>
            </p:cNvPr>
            <p:cNvSpPr txBox="1"/>
            <p:nvPr/>
          </p:nvSpPr>
          <p:spPr>
            <a:xfrm>
              <a:off x="4956481" y="1147627"/>
              <a:ext cx="2808313" cy="1975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1.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同步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search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低价看板调用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>
                <a:lnSpc>
                  <a:spcPct val="150000"/>
                </a:lnSpc>
              </a:pP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searchDetail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航班详情接口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3.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精准航班搜索接口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异步搜索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正常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端用户请求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PA_直接连接符 30">
              <a:extLst>
                <a:ext uri="{FF2B5EF4-FFF2-40B4-BE49-F238E27FC236}">
                  <a16:creationId xmlns:a16="http://schemas.microsoft.com/office/drawing/2014/main" id="{0C79C179-9AB8-EB40-AACB-595B6A25DDEE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5066621" y="1056800"/>
              <a:ext cx="892323" cy="0"/>
            </a:xfrm>
            <a:prstGeom prst="line">
              <a:avLst/>
            </a:prstGeom>
            <a:ln w="127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423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50"/>
            <a:ext cx="12192000" cy="68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74DBD34-6BA2-4C34-AD20-4B03247567A2}"/>
              </a:ext>
            </a:extLst>
          </p:cNvPr>
          <p:cNvSpPr txBox="1">
            <a:spLocks noChangeArrowheads="1"/>
          </p:cNvSpPr>
          <p:nvPr/>
        </p:nvSpPr>
        <p:spPr>
          <a:xfrm>
            <a:off x="47328" y="19650"/>
            <a:ext cx="5952661" cy="721052"/>
          </a:xfrm>
          <a:prstGeom prst="rect">
            <a:avLst/>
          </a:prstGeom>
          <a:ln/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en-US" altLang="zh-CN" sz="2667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70" name="组合 64"/>
          <p:cNvGrpSpPr/>
          <p:nvPr/>
        </p:nvGrpSpPr>
        <p:grpSpPr>
          <a:xfrm>
            <a:off x="220031" y="265"/>
            <a:ext cx="2334051" cy="965988"/>
            <a:chOff x="165023" y="198"/>
            <a:chExt cx="2310259" cy="1001034"/>
          </a:xfrm>
        </p:grpSpPr>
        <p:sp>
          <p:nvSpPr>
            <p:cNvPr id="71" name="文本框 61"/>
            <p:cNvSpPr txBox="1"/>
            <p:nvPr/>
          </p:nvSpPr>
          <p:spPr>
            <a:xfrm>
              <a:off x="1048047" y="342693"/>
              <a:ext cx="1427235" cy="5103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85500"/>
              <a:r>
                <a:rPr lang="en-US" altLang="zh-CN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Private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2" name="组合 66"/>
            <p:cNvGrpSpPr/>
            <p:nvPr/>
          </p:nvGrpSpPr>
          <p:grpSpPr>
            <a:xfrm>
              <a:off x="165023" y="198"/>
              <a:ext cx="720041" cy="1001034"/>
              <a:chOff x="165023" y="198"/>
              <a:chExt cx="720041" cy="1001034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311169" y="448147"/>
                <a:ext cx="573895" cy="5530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65023" y="198"/>
                <a:ext cx="538090" cy="838673"/>
              </a:xfrm>
              <a:prstGeom prst="rect">
                <a:avLst/>
              </a:prstGeom>
              <a:solidFill>
                <a:srgbClr val="FF72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B42F2F1-3C80-3242-90E6-8E0D70C14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724" y="943016"/>
            <a:ext cx="7245265" cy="4655512"/>
          </a:xfrm>
          <a:prstGeom prst="rect">
            <a:avLst/>
          </a:prstGeom>
        </p:spPr>
      </p:pic>
      <p:grpSp>
        <p:nvGrpSpPr>
          <p:cNvPr id="18" name="组合 10">
            <a:extLst>
              <a:ext uri="{FF2B5EF4-FFF2-40B4-BE49-F238E27FC236}">
                <a16:creationId xmlns:a16="http://schemas.microsoft.com/office/drawing/2014/main" id="{1784257A-7805-1D48-9AE1-6BF958F87EF7}"/>
              </a:ext>
            </a:extLst>
          </p:cNvPr>
          <p:cNvGrpSpPr/>
          <p:nvPr/>
        </p:nvGrpSpPr>
        <p:grpSpPr>
          <a:xfrm>
            <a:off x="947488" y="2367197"/>
            <a:ext cx="2007521" cy="613509"/>
            <a:chOff x="4714799" y="620487"/>
            <a:chExt cx="3109624" cy="436313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68A45E4-9CF3-9849-94A5-1A27FB1722A4}"/>
                </a:ext>
              </a:extLst>
            </p:cNvPr>
            <p:cNvSpPr txBox="1"/>
            <p:nvPr/>
          </p:nvSpPr>
          <p:spPr>
            <a:xfrm>
              <a:off x="4714799" y="620487"/>
              <a:ext cx="310962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政策新增：</a:t>
              </a:r>
            </a:p>
          </p:txBody>
        </p:sp>
        <p:cxnSp>
          <p:nvCxnSpPr>
            <p:cNvPr id="21" name="PA_直接连接符 30">
              <a:extLst>
                <a:ext uri="{FF2B5EF4-FFF2-40B4-BE49-F238E27FC236}">
                  <a16:creationId xmlns:a16="http://schemas.microsoft.com/office/drawing/2014/main" id="{684BF555-BB55-564F-B526-51E1A61789E9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5066621" y="1056800"/>
              <a:ext cx="892323" cy="0"/>
            </a:xfrm>
            <a:prstGeom prst="line">
              <a:avLst/>
            </a:prstGeom>
            <a:ln w="127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074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50"/>
            <a:ext cx="12192000" cy="68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74DBD34-6BA2-4C34-AD20-4B03247567A2}"/>
              </a:ext>
            </a:extLst>
          </p:cNvPr>
          <p:cNvSpPr txBox="1">
            <a:spLocks noChangeArrowheads="1"/>
          </p:cNvSpPr>
          <p:nvPr/>
        </p:nvSpPr>
        <p:spPr>
          <a:xfrm>
            <a:off x="47328" y="19650"/>
            <a:ext cx="5952661" cy="721052"/>
          </a:xfrm>
          <a:prstGeom prst="rect">
            <a:avLst/>
          </a:prstGeom>
          <a:ln/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en-US" altLang="zh-CN" sz="2667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70" name="组合 64"/>
          <p:cNvGrpSpPr/>
          <p:nvPr/>
        </p:nvGrpSpPr>
        <p:grpSpPr>
          <a:xfrm>
            <a:off x="220031" y="265"/>
            <a:ext cx="2334051" cy="965988"/>
            <a:chOff x="165023" y="198"/>
            <a:chExt cx="2310259" cy="1001034"/>
          </a:xfrm>
        </p:grpSpPr>
        <p:sp>
          <p:nvSpPr>
            <p:cNvPr id="71" name="文本框 61"/>
            <p:cNvSpPr txBox="1"/>
            <p:nvPr/>
          </p:nvSpPr>
          <p:spPr>
            <a:xfrm>
              <a:off x="1048047" y="342693"/>
              <a:ext cx="1427235" cy="5103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85500"/>
              <a:r>
                <a:rPr lang="en-US" altLang="zh-CN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Private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2" name="组合 66"/>
            <p:cNvGrpSpPr/>
            <p:nvPr/>
          </p:nvGrpSpPr>
          <p:grpSpPr>
            <a:xfrm>
              <a:off x="165023" y="198"/>
              <a:ext cx="720041" cy="1001034"/>
              <a:chOff x="165023" y="198"/>
              <a:chExt cx="720041" cy="1001034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311169" y="448147"/>
                <a:ext cx="573895" cy="5530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65023" y="198"/>
                <a:ext cx="538090" cy="838673"/>
              </a:xfrm>
              <a:prstGeom prst="rect">
                <a:avLst/>
              </a:prstGeom>
              <a:solidFill>
                <a:srgbClr val="FF72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组合 10">
            <a:extLst>
              <a:ext uri="{FF2B5EF4-FFF2-40B4-BE49-F238E27FC236}">
                <a16:creationId xmlns:a16="http://schemas.microsoft.com/office/drawing/2014/main" id="{1784257A-7805-1D48-9AE1-6BF958F87EF7}"/>
              </a:ext>
            </a:extLst>
          </p:cNvPr>
          <p:cNvGrpSpPr/>
          <p:nvPr/>
        </p:nvGrpSpPr>
        <p:grpSpPr>
          <a:xfrm>
            <a:off x="947488" y="2193254"/>
            <a:ext cx="2007521" cy="613509"/>
            <a:chOff x="4714799" y="620487"/>
            <a:chExt cx="3109624" cy="436313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68A45E4-9CF3-9849-94A5-1A27FB1722A4}"/>
                </a:ext>
              </a:extLst>
            </p:cNvPr>
            <p:cNvSpPr txBox="1"/>
            <p:nvPr/>
          </p:nvSpPr>
          <p:spPr>
            <a:xfrm>
              <a:off x="4714799" y="620487"/>
              <a:ext cx="310962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政策新增：</a:t>
              </a:r>
            </a:p>
          </p:txBody>
        </p:sp>
        <p:cxnSp>
          <p:nvCxnSpPr>
            <p:cNvPr id="21" name="PA_直接连接符 30">
              <a:extLst>
                <a:ext uri="{FF2B5EF4-FFF2-40B4-BE49-F238E27FC236}">
                  <a16:creationId xmlns:a16="http://schemas.microsoft.com/office/drawing/2014/main" id="{684BF555-BB55-564F-B526-51E1A61789E9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5066621" y="1056800"/>
              <a:ext cx="892323" cy="0"/>
            </a:xfrm>
            <a:prstGeom prst="line">
              <a:avLst/>
            </a:prstGeom>
            <a:ln w="127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06EBFF2-63E1-874A-9858-CEE584CF25F5}"/>
              </a:ext>
            </a:extLst>
          </p:cNvPr>
          <p:cNvSpPr txBox="1"/>
          <p:nvPr/>
        </p:nvSpPr>
        <p:spPr>
          <a:xfrm>
            <a:off x="580397" y="2908797"/>
            <a:ext cx="27788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在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中保留两种</a:t>
            </a:r>
            <a:r>
              <a:rPr kumimoji="1" lang="en-US" altLang="zh-CN" dirty="0"/>
              <a:t>key</a:t>
            </a:r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od -&gt;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routs</a:t>
            </a:r>
            <a:r>
              <a:rPr kumimoji="1" lang="zh-CN" altLang="en-US" dirty="0"/>
              <a:t>集合 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route -&gt;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fare</a:t>
            </a:r>
            <a:r>
              <a:rPr kumimoji="1" lang="zh-CN" altLang="en-US" dirty="0"/>
              <a:t>映射</a:t>
            </a:r>
            <a:r>
              <a:rPr kumimoji="1" lang="en-US" altLang="zh-CN" dirty="0"/>
              <a:t>map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pub</a:t>
            </a:r>
            <a:r>
              <a:rPr kumimoji="1" lang="zh-CN" altLang="en-US" dirty="0"/>
              <a:t>所有机器更新本地缓存，</a:t>
            </a:r>
            <a:r>
              <a:rPr kumimoji="1" lang="en-US" altLang="zh-CN" dirty="0"/>
              <a:t>route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fare</a:t>
            </a:r>
            <a:r>
              <a:rPr kumimoji="1" lang="zh-CN" altLang="en-US" dirty="0"/>
              <a:t>信息。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3B61E88-C7C2-9444-A8A7-97D27F102E75}"/>
              </a:ext>
            </a:extLst>
          </p:cNvPr>
          <p:cNvSpPr/>
          <p:nvPr/>
        </p:nvSpPr>
        <p:spPr>
          <a:xfrm>
            <a:off x="5284519" y="1092530"/>
            <a:ext cx="1068780" cy="6175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政策信息</a:t>
            </a:r>
            <a:r>
              <a:rPr kumimoji="1" lang="en-US" altLang="zh-CN" dirty="0"/>
              <a:t>(</a:t>
            </a:r>
            <a:r>
              <a:rPr kumimoji="1" lang="zh-CN" altLang="en-US" dirty="0"/>
              <a:t>运价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31F51F-F277-E148-AC9E-4FA45CB4DF93}"/>
              </a:ext>
            </a:extLst>
          </p:cNvPr>
          <p:cNvSpPr/>
          <p:nvPr/>
        </p:nvSpPr>
        <p:spPr>
          <a:xfrm>
            <a:off x="3859481" y="2576945"/>
            <a:ext cx="926275" cy="546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FC88D91-F4A9-F243-B777-2828295E4353}"/>
              </a:ext>
            </a:extLst>
          </p:cNvPr>
          <p:cNvSpPr/>
          <p:nvPr/>
        </p:nvSpPr>
        <p:spPr>
          <a:xfrm>
            <a:off x="5353822" y="2577573"/>
            <a:ext cx="926275" cy="546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5DCE88-A861-A947-80C2-27AEAD765BB0}"/>
              </a:ext>
            </a:extLst>
          </p:cNvPr>
          <p:cNvSpPr/>
          <p:nvPr/>
        </p:nvSpPr>
        <p:spPr>
          <a:xfrm>
            <a:off x="7110367" y="2567388"/>
            <a:ext cx="926275" cy="546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837848E-5016-CF4D-9DF3-4CF33885A62C}"/>
              </a:ext>
            </a:extLst>
          </p:cNvPr>
          <p:cNvCxnSpPr>
            <a:endCxn id="16" idx="0"/>
          </p:cNvCxnSpPr>
          <p:nvPr/>
        </p:nvCxnSpPr>
        <p:spPr>
          <a:xfrm>
            <a:off x="5816959" y="1757548"/>
            <a:ext cx="1" cy="82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A8C81B2-DFD8-6541-92C6-E065A80203CC}"/>
              </a:ext>
            </a:extLst>
          </p:cNvPr>
          <p:cNvCxnSpPr/>
          <p:nvPr/>
        </p:nvCxnSpPr>
        <p:spPr>
          <a:xfrm flipH="1">
            <a:off x="4322618" y="1729432"/>
            <a:ext cx="1494341" cy="837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F9BF18F-53E2-2C40-8771-0F88128FB2AE}"/>
              </a:ext>
            </a:extLst>
          </p:cNvPr>
          <p:cNvCxnSpPr>
            <a:endCxn id="17" idx="0"/>
          </p:cNvCxnSpPr>
          <p:nvPr/>
        </p:nvCxnSpPr>
        <p:spPr>
          <a:xfrm>
            <a:off x="5816959" y="1724204"/>
            <a:ext cx="1756546" cy="84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2FED1FA-58B4-184A-84AA-B663FA1C0F7E}"/>
              </a:ext>
            </a:extLst>
          </p:cNvPr>
          <p:cNvSpPr txBox="1"/>
          <p:nvPr/>
        </p:nvSpPr>
        <p:spPr>
          <a:xfrm>
            <a:off x="6695231" y="1724205"/>
            <a:ext cx="207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err="1"/>
              <a:t>Mq</a:t>
            </a:r>
            <a:r>
              <a:rPr kumimoji="1" lang="zh-CN" altLang="en-US" sz="1400" dirty="0"/>
              <a:t>集群消费模式，一台机器消费即可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7775C34-98AB-D44A-A5C0-CA741761D9C3}"/>
              </a:ext>
            </a:extLst>
          </p:cNvPr>
          <p:cNvSpPr/>
          <p:nvPr/>
        </p:nvSpPr>
        <p:spPr>
          <a:xfrm>
            <a:off x="4402757" y="4004239"/>
            <a:ext cx="926275" cy="546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B44BF29-C037-9449-9AEB-3815B66E8BB7}"/>
              </a:ext>
            </a:extLst>
          </p:cNvPr>
          <p:cNvSpPr/>
          <p:nvPr/>
        </p:nvSpPr>
        <p:spPr>
          <a:xfrm>
            <a:off x="5890161" y="3998809"/>
            <a:ext cx="926275" cy="546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9AEFE73-B218-E348-9A0F-CEC9F1FD3F79}"/>
              </a:ext>
            </a:extLst>
          </p:cNvPr>
          <p:cNvSpPr/>
          <p:nvPr/>
        </p:nvSpPr>
        <p:spPr>
          <a:xfrm>
            <a:off x="7383463" y="3998808"/>
            <a:ext cx="926275" cy="546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12FBF769-9AE1-1F4B-B8E1-EF4B5A57CF70}"/>
              </a:ext>
            </a:extLst>
          </p:cNvPr>
          <p:cNvCxnSpPr>
            <a:cxnSpLocks/>
            <a:stCxn id="17" idx="2"/>
            <a:endCxn id="28" idx="0"/>
          </p:cNvCxnSpPr>
          <p:nvPr/>
        </p:nvCxnSpPr>
        <p:spPr>
          <a:xfrm flipH="1">
            <a:off x="4865895" y="3113653"/>
            <a:ext cx="2707610" cy="89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AA222136-5448-BF45-BA90-54C8D276FC11}"/>
              </a:ext>
            </a:extLst>
          </p:cNvPr>
          <p:cNvCxnSpPr>
            <a:cxnSpLocks/>
            <a:stCxn id="17" idx="2"/>
            <a:endCxn id="29" idx="0"/>
          </p:cNvCxnSpPr>
          <p:nvPr/>
        </p:nvCxnSpPr>
        <p:spPr>
          <a:xfrm flipH="1">
            <a:off x="6353299" y="3113653"/>
            <a:ext cx="1220206" cy="885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2905235-A796-D74F-826B-8B40ADBBEEAC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>
            <a:off x="7573505" y="3113653"/>
            <a:ext cx="273096" cy="885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4808391A-EC08-AB46-96B1-9D2E86AA1567}"/>
              </a:ext>
            </a:extLst>
          </p:cNvPr>
          <p:cNvSpPr txBox="1"/>
          <p:nvPr/>
        </p:nvSpPr>
        <p:spPr>
          <a:xfrm>
            <a:off x="7755342" y="3281520"/>
            <a:ext cx="207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err="1"/>
              <a:t>Redis</a:t>
            </a:r>
            <a:r>
              <a:rPr kumimoji="1" lang="en-US" altLang="zh-CN" sz="1400" dirty="0"/>
              <a:t> pub/sub</a:t>
            </a:r>
            <a:r>
              <a:rPr kumimoji="1" lang="zh-CN" altLang="en-US" sz="1400" dirty="0"/>
              <a:t>方式通知每台机器更新</a:t>
            </a:r>
          </a:p>
        </p:txBody>
      </p:sp>
    </p:spTree>
    <p:extLst>
      <p:ext uri="{BB962C8B-B14F-4D97-AF65-F5344CB8AC3E}">
        <p14:creationId xmlns:p14="http://schemas.microsoft.com/office/powerpoint/2010/main" val="62973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74DBD34-6BA2-4C34-AD20-4B03247567A2}"/>
              </a:ext>
            </a:extLst>
          </p:cNvPr>
          <p:cNvSpPr txBox="1">
            <a:spLocks noChangeArrowheads="1"/>
          </p:cNvSpPr>
          <p:nvPr/>
        </p:nvSpPr>
        <p:spPr>
          <a:xfrm>
            <a:off x="47328" y="19650"/>
            <a:ext cx="5952661" cy="721052"/>
          </a:xfrm>
          <a:prstGeom prst="rect">
            <a:avLst/>
          </a:prstGeom>
          <a:ln/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en-US" altLang="zh-CN" sz="2667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70" name="组合 64"/>
          <p:cNvGrpSpPr/>
          <p:nvPr/>
        </p:nvGrpSpPr>
        <p:grpSpPr>
          <a:xfrm>
            <a:off x="220031" y="265"/>
            <a:ext cx="2334051" cy="965988"/>
            <a:chOff x="165023" y="198"/>
            <a:chExt cx="2310259" cy="1001034"/>
          </a:xfrm>
        </p:grpSpPr>
        <p:sp>
          <p:nvSpPr>
            <p:cNvPr id="71" name="文本框 61"/>
            <p:cNvSpPr txBox="1"/>
            <p:nvPr/>
          </p:nvSpPr>
          <p:spPr>
            <a:xfrm>
              <a:off x="1048047" y="342693"/>
              <a:ext cx="1427235" cy="5103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85500"/>
              <a:r>
                <a:rPr lang="en-US" altLang="zh-CN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Private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2" name="组合 66"/>
            <p:cNvGrpSpPr/>
            <p:nvPr/>
          </p:nvGrpSpPr>
          <p:grpSpPr>
            <a:xfrm>
              <a:off x="165023" y="198"/>
              <a:ext cx="720041" cy="1001034"/>
              <a:chOff x="165023" y="198"/>
              <a:chExt cx="720041" cy="1001034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311169" y="448147"/>
                <a:ext cx="573895" cy="5530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65023" y="198"/>
                <a:ext cx="538090" cy="838673"/>
              </a:xfrm>
              <a:prstGeom prst="rect">
                <a:avLst/>
              </a:prstGeom>
              <a:solidFill>
                <a:srgbClr val="FF72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组合 10">
            <a:extLst>
              <a:ext uri="{FF2B5EF4-FFF2-40B4-BE49-F238E27FC236}">
                <a16:creationId xmlns:a16="http://schemas.microsoft.com/office/drawing/2014/main" id="{1784257A-7805-1D48-9AE1-6BF958F87EF7}"/>
              </a:ext>
            </a:extLst>
          </p:cNvPr>
          <p:cNvGrpSpPr/>
          <p:nvPr/>
        </p:nvGrpSpPr>
        <p:grpSpPr>
          <a:xfrm>
            <a:off x="456754" y="2468894"/>
            <a:ext cx="2007521" cy="581751"/>
            <a:chOff x="4714799" y="620487"/>
            <a:chExt cx="3109624" cy="436313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68A45E4-9CF3-9849-94A5-1A27FB1722A4}"/>
                </a:ext>
              </a:extLst>
            </p:cNvPr>
            <p:cNvSpPr txBox="1"/>
            <p:nvPr/>
          </p:nvSpPr>
          <p:spPr>
            <a:xfrm>
              <a:off x="4714799" y="620487"/>
              <a:ext cx="310962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异步搜索：</a:t>
              </a:r>
            </a:p>
          </p:txBody>
        </p:sp>
        <p:cxnSp>
          <p:nvCxnSpPr>
            <p:cNvPr id="21" name="PA_直接连接符 30">
              <a:extLst>
                <a:ext uri="{FF2B5EF4-FFF2-40B4-BE49-F238E27FC236}">
                  <a16:creationId xmlns:a16="http://schemas.microsoft.com/office/drawing/2014/main" id="{684BF555-BB55-564F-B526-51E1A61789E9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5066621" y="1056800"/>
              <a:ext cx="892323" cy="0"/>
            </a:xfrm>
            <a:prstGeom prst="line">
              <a:avLst/>
            </a:prstGeom>
            <a:ln w="127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59C9C9F-4BB2-F847-8E86-1FE4D471A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371" y="966253"/>
            <a:ext cx="4521768" cy="48170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305EF1-7A05-064B-8055-364CEA409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564" y="966253"/>
            <a:ext cx="4565383" cy="463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2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74DBD34-6BA2-4C34-AD20-4B03247567A2}"/>
              </a:ext>
            </a:extLst>
          </p:cNvPr>
          <p:cNvSpPr txBox="1">
            <a:spLocks noChangeArrowheads="1"/>
          </p:cNvSpPr>
          <p:nvPr/>
        </p:nvSpPr>
        <p:spPr>
          <a:xfrm>
            <a:off x="47328" y="19650"/>
            <a:ext cx="5952661" cy="721052"/>
          </a:xfrm>
          <a:prstGeom prst="rect">
            <a:avLst/>
          </a:prstGeom>
          <a:ln/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en-US" altLang="zh-CN" sz="2667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70" name="组合 64"/>
          <p:cNvGrpSpPr/>
          <p:nvPr/>
        </p:nvGrpSpPr>
        <p:grpSpPr>
          <a:xfrm>
            <a:off x="220031" y="265"/>
            <a:ext cx="2334051" cy="965988"/>
            <a:chOff x="165023" y="198"/>
            <a:chExt cx="2310259" cy="1001034"/>
          </a:xfrm>
        </p:grpSpPr>
        <p:sp>
          <p:nvSpPr>
            <p:cNvPr id="71" name="文本框 61"/>
            <p:cNvSpPr txBox="1"/>
            <p:nvPr/>
          </p:nvSpPr>
          <p:spPr>
            <a:xfrm>
              <a:off x="1048047" y="342693"/>
              <a:ext cx="1427235" cy="5103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85500"/>
              <a:r>
                <a:rPr lang="en-US" altLang="zh-CN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Private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2" name="组合 66"/>
            <p:cNvGrpSpPr/>
            <p:nvPr/>
          </p:nvGrpSpPr>
          <p:grpSpPr>
            <a:xfrm>
              <a:off x="165023" y="198"/>
              <a:ext cx="720041" cy="1001034"/>
              <a:chOff x="165023" y="198"/>
              <a:chExt cx="720041" cy="1001034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311169" y="448147"/>
                <a:ext cx="573895" cy="5530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65023" y="198"/>
                <a:ext cx="538090" cy="838673"/>
              </a:xfrm>
              <a:prstGeom prst="rect">
                <a:avLst/>
              </a:prstGeom>
              <a:solidFill>
                <a:srgbClr val="FF72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组合 10">
            <a:extLst>
              <a:ext uri="{FF2B5EF4-FFF2-40B4-BE49-F238E27FC236}">
                <a16:creationId xmlns:a16="http://schemas.microsoft.com/office/drawing/2014/main" id="{1784257A-7805-1D48-9AE1-6BF958F87EF7}"/>
              </a:ext>
            </a:extLst>
          </p:cNvPr>
          <p:cNvGrpSpPr/>
          <p:nvPr/>
        </p:nvGrpSpPr>
        <p:grpSpPr>
          <a:xfrm>
            <a:off x="456754" y="2468894"/>
            <a:ext cx="2007521" cy="581751"/>
            <a:chOff x="4714799" y="620487"/>
            <a:chExt cx="3109624" cy="436313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68A45E4-9CF3-9849-94A5-1A27FB1722A4}"/>
                </a:ext>
              </a:extLst>
            </p:cNvPr>
            <p:cNvSpPr txBox="1"/>
            <p:nvPr/>
          </p:nvSpPr>
          <p:spPr>
            <a:xfrm>
              <a:off x="4714799" y="620487"/>
              <a:ext cx="310962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异步搜索：</a:t>
              </a:r>
            </a:p>
          </p:txBody>
        </p:sp>
        <p:cxnSp>
          <p:nvCxnSpPr>
            <p:cNvPr id="21" name="PA_直接连接符 30">
              <a:extLst>
                <a:ext uri="{FF2B5EF4-FFF2-40B4-BE49-F238E27FC236}">
                  <a16:creationId xmlns:a16="http://schemas.microsoft.com/office/drawing/2014/main" id="{684BF555-BB55-564F-B526-51E1A61789E9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5066621" y="1056800"/>
              <a:ext cx="892323" cy="0"/>
            </a:xfrm>
            <a:prstGeom prst="line">
              <a:avLst/>
            </a:prstGeom>
            <a:ln w="127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0161D4F-439C-7F41-B31F-79998541C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449" y="966253"/>
            <a:ext cx="6749990" cy="479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8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1892</TotalTime>
  <Words>509</Words>
  <Application>Microsoft Macintosh PowerPoint</Application>
  <PresentationFormat>宽屏</PresentationFormat>
  <Paragraphs>75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微软雅黑</vt:lpstr>
      <vt:lpstr>Arial</vt:lpstr>
      <vt:lpstr>Office 主题​​</vt:lpstr>
      <vt:lpstr>Private/Ps子引擎分享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17</cp:revision>
  <dcterms:created xsi:type="dcterms:W3CDTF">2019-02-15T08:04:12Z</dcterms:created>
  <dcterms:modified xsi:type="dcterms:W3CDTF">2019-02-18T09:23:49Z</dcterms:modified>
</cp:coreProperties>
</file>